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1" r:id="rId3"/>
    <p:sldId id="301" r:id="rId4"/>
    <p:sldId id="293" r:id="rId5"/>
    <p:sldId id="285" r:id="rId6"/>
    <p:sldId id="287" r:id="rId7"/>
    <p:sldId id="288" r:id="rId8"/>
    <p:sldId id="264" r:id="rId9"/>
    <p:sldId id="286" r:id="rId10"/>
    <p:sldId id="284" r:id="rId11"/>
    <p:sldId id="292" r:id="rId12"/>
    <p:sldId id="289" r:id="rId13"/>
    <p:sldId id="290" r:id="rId14"/>
    <p:sldId id="291" r:id="rId15"/>
    <p:sldId id="297" r:id="rId16"/>
    <p:sldId id="298" r:id="rId17"/>
    <p:sldId id="282" r:id="rId18"/>
    <p:sldId id="283" r:id="rId19"/>
    <p:sldId id="294" r:id="rId20"/>
    <p:sldId id="295" r:id="rId21"/>
    <p:sldId id="299" r:id="rId22"/>
    <p:sldId id="30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1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5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AE58E-B4D3-499D-AF00-902031FB3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AD230-EADF-4FF4-A0C7-BE89B838DA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3B935-2DB8-4089-A42B-7C0798A41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121C7-87D2-4196-9E47-A5F56F357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AAB9C-EE1C-4084-A869-679B6138C1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334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E3946-DBED-4B34-A87C-28C15C2CD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120869-ACE9-4CDE-BB96-76AA470EC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91962-F17D-4BA2-900B-C9155AE0E1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C610E4-0AD4-4B2C-A1AF-CEC06808CA2D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27E01-677E-4DFD-9557-959CDF6D9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D1248-2022-4B0D-9D07-2B8D5532C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AAB9C-EE1C-4084-A869-679B6138C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56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981319-6D3A-435F-BD52-641FEF816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1215FE-FD3D-4E6A-AB2A-7B8C2BA9B3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E5807-819B-456D-9817-F7A2F7AA7A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C610E4-0AD4-4B2C-A1AF-CEC06808CA2D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CCDCF-37CB-4045-BBBB-0A4919D84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11FDE-278C-4C46-909D-1FB8C5D8A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AAB9C-EE1C-4084-A869-679B6138C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24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0C4FC-EE08-46E5-89EE-EF56F3585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4819E-66C3-4BC7-B396-922F8D543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8ED31-6110-4E27-8C38-87889B71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C610E4-0AD4-4B2C-A1AF-CEC06808CA2D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AA30D-45CE-44FD-BCF1-4BAAB7597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FB4A4-F400-4774-BDC0-ED1BCA1F0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AAB9C-EE1C-4084-A869-679B6138C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590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FDFDF-867F-4A7F-B104-CEF29ED59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77589-FD12-48B8-B3B7-314853083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9AC300-581F-4D03-AC18-9837131EB6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706C96-8181-4A8F-8601-9636E5B3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C610E4-0AD4-4B2C-A1AF-CEC06808CA2D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15A459-3700-4F71-A2FC-0277C9A97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22AAA9-57CD-49D3-887B-D513D8153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AAB9C-EE1C-4084-A869-679B6138C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985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5E3EE-23C7-4D82-A8A2-3C8ABB699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391D18-9376-4798-925D-0CE6B949E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2B000-F1D5-4CF6-A3EE-C9B06762C2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C610E4-0AD4-4B2C-A1AF-CEC06808CA2D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4322F-E87C-47D6-B2CA-4C204F9C6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778E9-B30F-4C8B-AC20-E5E7C2043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AAB9C-EE1C-4084-A869-679B6138C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128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A0C87-5716-4AF6-8A29-499CC6414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1444A3-FE25-4B7B-8020-CDFB6737E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17BE78-C767-488B-A79C-752A7FBFB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F8B9E4-C609-4F09-A5E3-AB21914CF0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5C8D56-2F8B-4913-B974-96B66C8684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C1747E-F46B-40C8-A6D2-B842B6F817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C610E4-0AD4-4B2C-A1AF-CEC06808CA2D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436956-F2CF-41E1-8DB0-791ACC56D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F99B8F-AF06-4B7F-A7A9-3A52E5DCE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AAB9C-EE1C-4084-A869-679B6138C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725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3493A-0700-42F7-8A2D-301C1B0F0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CAD3F7-FCD6-4041-8887-FF7BF8D9D9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C610E4-0AD4-4B2C-A1AF-CEC06808CA2D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41C060-96CB-4C74-A5DA-649C354F4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A5F7D5-86CC-40DE-B92B-2826A2811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AAB9C-EE1C-4084-A869-679B6138C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0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6897F0-1DC7-4517-B992-65E38012A7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C610E4-0AD4-4B2C-A1AF-CEC06808CA2D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105C99-3113-4C00-B4DB-CFF321BD7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378FF-F73B-43DF-9B10-54344E429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AAB9C-EE1C-4084-A869-679B6138C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898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02D90-ABC7-478C-AF60-BFE36E0FA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8DF43-FC87-4E8C-8569-51488F714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14BBA8-8F86-4751-B787-80B9F4A7A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12051D-C122-47C8-8E9B-380ABA7DD7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C610E4-0AD4-4B2C-A1AF-CEC06808CA2D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147928-E159-41FF-B0A3-8641E0B9D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F39D3-DBEB-42D4-ABB2-819E15DC0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AAB9C-EE1C-4084-A869-679B6138C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554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F858E-015C-4A2E-A82E-7F0E429B9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D136D-5BA6-4BAA-8DFA-4604091BA6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8C80A8-CC0B-4970-B0F6-E1836ABC0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6C773F-8C04-4316-BE23-BA327197BC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C610E4-0AD4-4B2C-A1AF-CEC06808CA2D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63504E-E990-45C4-BC03-6A7D9A835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EF50B-F8AB-4CBC-8186-94473F782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AAB9C-EE1C-4084-A869-679B6138C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47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1275B7-B1B5-47DC-A87E-6256DE7AF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0124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AFE6E-CF4D-44BF-8E28-18B1E6A1CD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0C2A8-B5CF-4120-9C5B-68B5483F6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141BC-6B43-4B36-9B73-D1B1B88177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BAAB9C-EE1C-4084-A869-679B6138C16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E37073-2B21-4CFB-BEF3-C015946096F2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686" y="320673"/>
            <a:ext cx="1320114" cy="136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77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hyperlink" Target="https://youtu.be/Is8vbyXliV0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Is8vbyXliV0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7E329-1945-44B6-9937-B396D162D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15383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dirty="0"/>
              <a:t>Thesis Advisory Committee Meeting</a:t>
            </a:r>
            <a:br>
              <a:rPr lang="en-US" sz="4800" dirty="0"/>
            </a:br>
            <a:r>
              <a:rPr lang="en-US" sz="4800" dirty="0"/>
              <a:t>June 2020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75C531-1D75-46D5-A5A9-47885FDA31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97704"/>
            <a:ext cx="9144000" cy="1655762"/>
          </a:xfrm>
        </p:spPr>
        <p:txBody>
          <a:bodyPr/>
          <a:lstStyle/>
          <a:p>
            <a:r>
              <a:rPr lang="en-US" dirty="0"/>
              <a:t>Vincent Baker</a:t>
            </a:r>
          </a:p>
          <a:p>
            <a:r>
              <a:rPr lang="en-US" dirty="0"/>
              <a:t>Drexel University Department of Physics</a:t>
            </a:r>
          </a:p>
        </p:txBody>
      </p:sp>
    </p:spTree>
    <p:extLst>
      <p:ext uri="{BB962C8B-B14F-4D97-AF65-F5344CB8AC3E}">
        <p14:creationId xmlns:p14="http://schemas.microsoft.com/office/powerpoint/2010/main" val="750468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1DCA3-85EF-456D-A9B2-4E48C8EAD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Wave examples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6F655F-A587-4AE2-A45B-5D1417C2644D}"/>
              </a:ext>
            </a:extLst>
          </p:cNvPr>
          <p:cNvSpPr/>
          <p:nvPr/>
        </p:nvSpPr>
        <p:spPr>
          <a:xfrm>
            <a:off x="8441136" y="3247564"/>
            <a:ext cx="3418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dirty="0">
                <a:hlinkClick r:id="rId4"/>
              </a:rPr>
              <a:t>https://youtu.be/Is8vbyXliV0</a:t>
            </a:r>
            <a:r>
              <a:rPr lang="en-US" dirty="0"/>
              <a:t> </a:t>
            </a:r>
          </a:p>
        </p:txBody>
      </p:sp>
      <p:pic>
        <p:nvPicPr>
          <p:cNvPr id="5" name="FiringRateEncoding_SP7">
            <a:hlinkClick r:id="" action="ppaction://media"/>
            <a:extLst>
              <a:ext uri="{FF2B5EF4-FFF2-40B4-BE49-F238E27FC236}">
                <a16:creationId xmlns:a16="http://schemas.microsoft.com/office/drawing/2014/main" id="{C946AB87-F336-4E4B-9E4A-268013520B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50865" y="2461738"/>
            <a:ext cx="4646066" cy="3534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AEE479-5F02-4FDB-ADED-9FE1974ABC81}"/>
              </a:ext>
            </a:extLst>
          </p:cNvPr>
          <p:cNvSpPr txBox="1"/>
          <p:nvPr/>
        </p:nvSpPr>
        <p:spPr>
          <a:xfrm>
            <a:off x="956854" y="1690688"/>
            <a:ext cx="2412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Add 1-D video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11C5A7-0A97-4423-A64B-AE8E86B61514}"/>
              </a:ext>
            </a:extLst>
          </p:cNvPr>
          <p:cNvSpPr txBox="1"/>
          <p:nvPr/>
        </p:nvSpPr>
        <p:spPr>
          <a:xfrm>
            <a:off x="5862486" y="1785423"/>
            <a:ext cx="441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These are RESULTS, move to relevant sections</a:t>
            </a:r>
          </a:p>
        </p:txBody>
      </p:sp>
    </p:spTree>
    <p:extLst>
      <p:ext uri="{BB962C8B-B14F-4D97-AF65-F5344CB8AC3E}">
        <p14:creationId xmlns:p14="http://schemas.microsoft.com/office/powerpoint/2010/main" val="3764779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02522-C038-418C-8955-7054ED91A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previous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55741-9070-4DA4-B13D-53DEC784F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Answer questions from last TAC</a:t>
            </a:r>
          </a:p>
        </p:txBody>
      </p:sp>
    </p:spTree>
    <p:extLst>
      <p:ext uri="{BB962C8B-B14F-4D97-AF65-F5344CB8AC3E}">
        <p14:creationId xmlns:p14="http://schemas.microsoft.com/office/powerpoint/2010/main" val="2520232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F8EC9-F07B-44D8-90E2-0E2542611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previous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60179-B48C-47F7-AB1D-1366A5665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0245"/>
          </a:xfrm>
        </p:spPr>
        <p:txBody>
          <a:bodyPr/>
          <a:lstStyle/>
          <a:p>
            <a:r>
              <a:rPr lang="en-US" dirty="0"/>
              <a:t>Developed simulation model, higher fidelity neural and synapse dynamics than previous computational studies of traveling waves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Explored traveling waves in 1-D columns: initiation, propagation, annihilation</a:t>
            </a:r>
          </a:p>
          <a:p>
            <a:endParaRPr lang="en-US" dirty="0"/>
          </a:p>
          <a:p>
            <a:r>
              <a:rPr lang="en-US" dirty="0"/>
              <a:t>Unresolved question: why do columns show preferential wave initiation sites ?</a:t>
            </a:r>
          </a:p>
          <a:p>
            <a:pPr lvl="1"/>
            <a:r>
              <a:rPr lang="en-US" u="sng" dirty="0"/>
              <a:t>Answer</a:t>
            </a:r>
            <a:r>
              <a:rPr lang="en-US" dirty="0"/>
              <a:t>: Some inhibitory neurons in the column have a low firing threshold (LTS inhibitory neurons) so are more likely to fire due to background stimulus</a:t>
            </a:r>
          </a:p>
          <a:p>
            <a:pPr lvl="1"/>
            <a:r>
              <a:rPr lang="en-US" dirty="0"/>
              <a:t>These LTS inhibitory neurons can create preferential wave initiation sites through </a:t>
            </a:r>
            <a:r>
              <a:rPr lang="en-US" dirty="0" err="1"/>
              <a:t>postinhibitory</a:t>
            </a:r>
            <a:r>
              <a:rPr lang="en-US" dirty="0"/>
              <a:t> rebound spiking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309060-C5BD-402D-ADF0-AAB8F4091C25}"/>
              </a:ext>
            </a:extLst>
          </p:cNvPr>
          <p:cNvSpPr txBox="1"/>
          <p:nvPr/>
        </p:nvSpPr>
        <p:spPr>
          <a:xfrm>
            <a:off x="756147" y="5992297"/>
            <a:ext cx="3395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Fewer words,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9AE172-80BB-4C53-B753-E5EA4C3892E9}"/>
              </a:ext>
            </a:extLst>
          </p:cNvPr>
          <p:cNvSpPr txBox="1"/>
          <p:nvPr/>
        </p:nvSpPr>
        <p:spPr>
          <a:xfrm>
            <a:off x="3259329" y="1413689"/>
            <a:ext cx="441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Add 3-4 slides from previous TAC</a:t>
            </a:r>
          </a:p>
        </p:txBody>
      </p:sp>
    </p:spTree>
    <p:extLst>
      <p:ext uri="{BB962C8B-B14F-4D97-AF65-F5344CB8AC3E}">
        <p14:creationId xmlns:p14="http://schemas.microsoft.com/office/powerpoint/2010/main" val="8476697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9C2A7-5E3D-404D-BA1F-90F710713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LTS Inhibitory Neurons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A00F7-8D9D-41FD-8A57-553F408A5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12458" cy="4233430"/>
          </a:xfrm>
        </p:spPr>
        <p:txBody>
          <a:bodyPr>
            <a:normAutofit/>
          </a:bodyPr>
          <a:lstStyle/>
          <a:p>
            <a:r>
              <a:rPr lang="en-US" dirty="0"/>
              <a:t>Cortical inhibitory neurons often have lower firing thresholds, this biological observation is incorporated into our neuron dynamic model</a:t>
            </a:r>
          </a:p>
          <a:p>
            <a:r>
              <a:rPr lang="en-US" dirty="0" err="1"/>
              <a:t>Postinhibitory</a:t>
            </a:r>
            <a:r>
              <a:rPr lang="en-US" dirty="0"/>
              <a:t> rebound spiking is a phenomenon only observed in neuron dynamics in at least 2 dimensions</a:t>
            </a:r>
          </a:p>
          <a:p>
            <a:r>
              <a:rPr lang="en-US" dirty="0"/>
              <a:t>To illustrate the phenomenon we created a column with exactly one LTS inhibitory neuron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964C80-8F7F-4F4C-971C-B110C2432C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9" r="62576"/>
          <a:stretch/>
        </p:blipFill>
        <p:spPr>
          <a:xfrm>
            <a:off x="8294032" y="2078181"/>
            <a:ext cx="3059768" cy="43067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999BC4-4AB1-4123-BA86-9BDAC4810F34}"/>
              </a:ext>
            </a:extLst>
          </p:cNvPr>
          <p:cNvSpPr txBox="1"/>
          <p:nvPr/>
        </p:nvSpPr>
        <p:spPr>
          <a:xfrm>
            <a:off x="1557218" y="6123543"/>
            <a:ext cx="776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Replace/augment picture with video of this test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5767C9-F880-4441-AD11-9A0A9642DBC5}"/>
              </a:ext>
            </a:extLst>
          </p:cNvPr>
          <p:cNvSpPr txBox="1"/>
          <p:nvPr/>
        </p:nvSpPr>
        <p:spPr>
          <a:xfrm>
            <a:off x="662464" y="4789573"/>
            <a:ext cx="4779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Show </a:t>
            </a:r>
            <a:r>
              <a:rPr lang="en-US" dirty="0" err="1">
                <a:solidFill>
                  <a:srgbClr val="FF0000"/>
                </a:solidFill>
              </a:rPr>
              <a:t>postinhibitory</a:t>
            </a:r>
            <a:r>
              <a:rPr lang="en-US" dirty="0">
                <a:solidFill>
                  <a:srgbClr val="FF0000"/>
                </a:solidFill>
              </a:rPr>
              <a:t> rebound spiking (membrane potential and dynamics)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CD2B17-5C43-48E0-A184-390AEEC34CC2}"/>
              </a:ext>
            </a:extLst>
          </p:cNvPr>
          <p:cNvSpPr txBox="1"/>
          <p:nvPr/>
        </p:nvSpPr>
        <p:spPr>
          <a:xfrm>
            <a:off x="3131563" y="1353600"/>
            <a:ext cx="6465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Add anti-correlation between wave density and initiation sites</a:t>
            </a:r>
          </a:p>
        </p:txBody>
      </p:sp>
    </p:spTree>
    <p:extLst>
      <p:ext uri="{BB962C8B-B14F-4D97-AF65-F5344CB8AC3E}">
        <p14:creationId xmlns:p14="http://schemas.microsoft.com/office/powerpoint/2010/main" val="293108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02522-C038-418C-8955-7054ED91A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1.5-D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55741-9070-4DA4-B13D-53DEC784F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Ensembles of columns</a:t>
            </a:r>
          </a:p>
        </p:txBody>
      </p:sp>
    </p:spTree>
    <p:extLst>
      <p:ext uri="{BB962C8B-B14F-4D97-AF65-F5344CB8AC3E}">
        <p14:creationId xmlns:p14="http://schemas.microsoft.com/office/powerpoint/2010/main" val="536462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72C01-98BC-4889-882D-C4FA96066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rate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AEDB0-E7E1-4560-AB73-FB40A26B7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358745" cy="4351338"/>
          </a:xfrm>
        </p:spPr>
        <p:txBody>
          <a:bodyPr/>
          <a:lstStyle/>
          <a:p>
            <a:r>
              <a:rPr lang="en-US" dirty="0"/>
              <a:t>We have demonstrated 1.5-D neural structures can successfully encode and transmit information about the firing rate of a population of neurons</a:t>
            </a:r>
          </a:p>
          <a:p>
            <a:endParaRPr lang="en-US" dirty="0"/>
          </a:p>
          <a:p>
            <a:r>
              <a:rPr lang="en-US" dirty="0"/>
              <a:t>The space between the individual columns (and thus the degree of inter-column connectivity) changes the behavior</a:t>
            </a:r>
          </a:p>
          <a:p>
            <a:pPr lvl="1"/>
            <a:r>
              <a:rPr lang="en-US" dirty="0"/>
              <a:t>A </a:t>
            </a:r>
            <a:r>
              <a:rPr lang="en-US" u="sng" dirty="0"/>
              <a:t>disconnected</a:t>
            </a:r>
            <a:r>
              <a:rPr lang="en-US" dirty="0"/>
              <a:t> ensemble does not transmit information as reliably</a:t>
            </a:r>
          </a:p>
          <a:p>
            <a:pPr lvl="1"/>
            <a:r>
              <a:rPr lang="en-US" dirty="0"/>
              <a:t>A </a:t>
            </a:r>
            <a:r>
              <a:rPr lang="en-US" u="sng" dirty="0"/>
              <a:t>moderately connected</a:t>
            </a:r>
            <a:r>
              <a:rPr lang="en-US" dirty="0"/>
              <a:t> ensemble reliably transmit firing rate information in a sparse representation with noise filtering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857092-5798-4785-8B57-7165B8807599}"/>
              </a:ext>
            </a:extLst>
          </p:cNvPr>
          <p:cNvSpPr txBox="1"/>
          <p:nvPr/>
        </p:nvSpPr>
        <p:spPr>
          <a:xfrm>
            <a:off x="140041" y="6311900"/>
            <a:ext cx="11376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Phrase everything in terms of the question: how does morphology influence functional role of traveling waves?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6C7D87-C8ED-48B4-9717-1168E8B927C6}"/>
              </a:ext>
            </a:extLst>
          </p:cNvPr>
          <p:cNvSpPr txBox="1"/>
          <p:nvPr/>
        </p:nvSpPr>
        <p:spPr>
          <a:xfrm>
            <a:off x="5710880" y="5642852"/>
            <a:ext cx="4621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Show column structure and video of firing</a:t>
            </a:r>
          </a:p>
        </p:txBody>
      </p:sp>
    </p:spTree>
    <p:extLst>
      <p:ext uri="{BB962C8B-B14F-4D97-AF65-F5344CB8AC3E}">
        <p14:creationId xmlns:p14="http://schemas.microsoft.com/office/powerpoint/2010/main" val="13314826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CF20F-3290-4EAD-9CCD-6020469D8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0747C-FA70-4096-9DE0-6EE992A82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Placeholder, this slide will explain the experiment and results format</a:t>
            </a:r>
          </a:p>
        </p:txBody>
      </p:sp>
    </p:spTree>
    <p:extLst>
      <p:ext uri="{BB962C8B-B14F-4D97-AF65-F5344CB8AC3E}">
        <p14:creationId xmlns:p14="http://schemas.microsoft.com/office/powerpoint/2010/main" val="2533460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2028-ADB8-4AF2-A343-D711FAD5E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Results: Firing rate encoding + noise, disconnected columns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3CFC5B-E66B-4B8A-9832-D05A453B68D5}"/>
              </a:ext>
            </a:extLst>
          </p:cNvPr>
          <p:cNvSpPr txBox="1"/>
          <p:nvPr/>
        </p:nvSpPr>
        <p:spPr>
          <a:xfrm>
            <a:off x="1500979" y="1909539"/>
            <a:ext cx="24581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Top box shows input firing rate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FE0836-9531-44CA-8DD4-3352D0789936}"/>
              </a:ext>
            </a:extLst>
          </p:cNvPr>
          <p:cNvSpPr txBox="1"/>
          <p:nvPr/>
        </p:nvSpPr>
        <p:spPr>
          <a:xfrm>
            <a:off x="1500979" y="3387294"/>
            <a:ext cx="2458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INPUT layer firing rates, all 9 columns plotted using 9 colors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82ED01-B6D0-45EA-A659-37616163F962}"/>
              </a:ext>
            </a:extLst>
          </p:cNvPr>
          <p:cNvSpPr txBox="1"/>
          <p:nvPr/>
        </p:nvSpPr>
        <p:spPr>
          <a:xfrm>
            <a:off x="1500979" y="4942518"/>
            <a:ext cx="2458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OUTPUT layer firing rates, all 9 columns plotted using 9 colors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93EDEB-FE6A-4A3C-A334-DD4CC439C386}"/>
              </a:ext>
            </a:extLst>
          </p:cNvPr>
          <p:cNvSpPr txBox="1"/>
          <p:nvPr/>
        </p:nvSpPr>
        <p:spPr>
          <a:xfrm>
            <a:off x="1307700" y="5865035"/>
            <a:ext cx="9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Disconnected columns don’t reliably transmit information about input firing rate</a:t>
            </a:r>
            <a:r>
              <a:rPr lang="en-US" b="1" dirty="0"/>
              <a:t>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6423A4-7C80-467C-812E-894471206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253" y="1531706"/>
            <a:ext cx="3115680" cy="4227006"/>
          </a:xfrm>
          <a:prstGeom prst="rect">
            <a:avLst/>
          </a:prstGeom>
        </p:spPr>
      </p:pic>
      <p:pic>
        <p:nvPicPr>
          <p:cNvPr id="7" name="Picture 6" descr="A picture containing sitting, man, boat, table&#10;&#10;Description automatically generated">
            <a:extLst>
              <a:ext uri="{FF2B5EF4-FFF2-40B4-BE49-F238E27FC236}">
                <a16:creationId xmlns:a16="http://schemas.microsoft.com/office/drawing/2014/main" id="{0C8E195A-B82B-42BE-AE47-31C4997674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06" y="1531706"/>
            <a:ext cx="3098485" cy="42270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A9468C-7935-49B7-874E-EA1452137B69}"/>
              </a:ext>
            </a:extLst>
          </p:cNvPr>
          <p:cNvSpPr txBox="1"/>
          <p:nvPr/>
        </p:nvSpPr>
        <p:spPr>
          <a:xfrm>
            <a:off x="1500979" y="6186802"/>
            <a:ext cx="776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Make single slide from these 2 slides, improve presentation of results</a:t>
            </a:r>
          </a:p>
        </p:txBody>
      </p:sp>
    </p:spTree>
    <p:extLst>
      <p:ext uri="{BB962C8B-B14F-4D97-AF65-F5344CB8AC3E}">
        <p14:creationId xmlns:p14="http://schemas.microsoft.com/office/powerpoint/2010/main" val="2854084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2028-ADB8-4AF2-A343-D711FAD5E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Results: Firing rate encoding + noise, weakly connected columns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3CFC5B-E66B-4B8A-9832-D05A453B68D5}"/>
              </a:ext>
            </a:extLst>
          </p:cNvPr>
          <p:cNvSpPr txBox="1"/>
          <p:nvPr/>
        </p:nvSpPr>
        <p:spPr>
          <a:xfrm>
            <a:off x="1500979" y="1909539"/>
            <a:ext cx="24581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Top box shows input firing rate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FE0836-9531-44CA-8DD4-3352D0789936}"/>
              </a:ext>
            </a:extLst>
          </p:cNvPr>
          <p:cNvSpPr txBox="1"/>
          <p:nvPr/>
        </p:nvSpPr>
        <p:spPr>
          <a:xfrm>
            <a:off x="1500979" y="3387294"/>
            <a:ext cx="2458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INPUT layer firing rates, all 9 columns plotted using 9 colors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82ED01-B6D0-45EA-A659-37616163F962}"/>
              </a:ext>
            </a:extLst>
          </p:cNvPr>
          <p:cNvSpPr txBox="1"/>
          <p:nvPr/>
        </p:nvSpPr>
        <p:spPr>
          <a:xfrm>
            <a:off x="1500979" y="4942518"/>
            <a:ext cx="2458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OUTPUT layer firing rates, all 9 columns plotted using 9 colors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93EDEB-FE6A-4A3C-A334-DD4CC439C386}"/>
              </a:ext>
            </a:extLst>
          </p:cNvPr>
          <p:cNvSpPr txBox="1"/>
          <p:nvPr/>
        </p:nvSpPr>
        <p:spPr>
          <a:xfrm>
            <a:off x="1307700" y="5865035"/>
            <a:ext cx="95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Weakly connected columns DO reliably transmit information about input firing rate</a:t>
            </a:r>
            <a:r>
              <a:rPr lang="en-US" b="1" dirty="0"/>
              <a:t>.</a:t>
            </a:r>
          </a:p>
          <a:p>
            <a:r>
              <a:rPr lang="en-US" sz="2000" b="1" u="sng" dirty="0"/>
              <a:t>Ensemble appears to filter the signal, reducing noise.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FE06EC-95B3-4445-85A9-DB305A09BA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687" y="1531360"/>
            <a:ext cx="2786577" cy="4309353"/>
          </a:xfrm>
          <a:prstGeom prst="rect">
            <a:avLst/>
          </a:prstGeom>
        </p:spPr>
      </p:pic>
      <p:pic>
        <p:nvPicPr>
          <p:cNvPr id="8" name="Picture 7" descr="A picture containing sitting, table, computer, boat&#10;&#10;Description automatically generated">
            <a:extLst>
              <a:ext uri="{FF2B5EF4-FFF2-40B4-BE49-F238E27FC236}">
                <a16:creationId xmlns:a16="http://schemas.microsoft.com/office/drawing/2014/main" id="{DF8B922A-62ED-4102-A778-B1E8A624A4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157" y="1507039"/>
            <a:ext cx="2807530" cy="4309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198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4C52B-295C-4D6E-94C1-CD8F6F694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099607" cy="1325563"/>
          </a:xfrm>
        </p:spPr>
        <p:txBody>
          <a:bodyPr/>
          <a:lstStyle/>
          <a:p>
            <a:r>
              <a:rPr lang="en-US" dirty="0"/>
              <a:t>Column ensemble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B0B22-7ECF-4DD2-A15B-C4BEF54F9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8193"/>
            <a:ext cx="10515600" cy="4351338"/>
          </a:xfrm>
        </p:spPr>
        <p:txBody>
          <a:bodyPr/>
          <a:lstStyle/>
          <a:p>
            <a:r>
              <a:rPr lang="en-US" dirty="0"/>
              <a:t>Ensemble of 4 columns</a:t>
            </a:r>
          </a:p>
          <a:p>
            <a:r>
              <a:rPr lang="en-US" dirty="0"/>
              <a:t>Each constituent column is 4x4x50</a:t>
            </a:r>
          </a:p>
          <a:p>
            <a:r>
              <a:rPr lang="en-US" dirty="0"/>
              <a:t>Columns spaced 8 units apart</a:t>
            </a:r>
          </a:p>
          <a:p>
            <a:r>
              <a:rPr lang="en-US" dirty="0"/>
              <a:t>Strongly connected columns, weak interconnections</a:t>
            </a:r>
          </a:p>
          <a:p>
            <a:r>
              <a:rPr lang="en-US" dirty="0"/>
              <a:t>Stimulated bottom 4 layers with sine input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5CE740E8-3D68-4E9D-BC22-DCC6D09928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77123" y="1690688"/>
            <a:ext cx="1737361" cy="503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8EA9B6-39F0-4DBE-9C08-2DD344E4749E}"/>
              </a:ext>
            </a:extLst>
          </p:cNvPr>
          <p:cNvSpPr txBox="1"/>
          <p:nvPr/>
        </p:nvSpPr>
        <p:spPr>
          <a:xfrm>
            <a:off x="725125" y="5124621"/>
            <a:ext cx="7769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Include this older information about frequency dependence? If we keep this concept should perform the same experiment with population firing rate instead of just sine stimulus</a:t>
            </a:r>
          </a:p>
        </p:txBody>
      </p:sp>
    </p:spTree>
    <p:extLst>
      <p:ext uri="{BB962C8B-B14F-4D97-AF65-F5344CB8AC3E}">
        <p14:creationId xmlns:p14="http://schemas.microsoft.com/office/powerpoint/2010/main" val="1748168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C57CA-DFFE-4634-BAF6-9894A55CD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75F0A-F68E-47AB-98F7-8A7E203B7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of work</a:t>
            </a:r>
          </a:p>
          <a:p>
            <a:pPr lvl="1"/>
            <a:r>
              <a:rPr lang="en-US" dirty="0"/>
              <a:t>Locally-connected cortical circuits in multiple dimensions: functional relevance of traveling waves</a:t>
            </a:r>
          </a:p>
          <a:p>
            <a:pPr lvl="1"/>
            <a:r>
              <a:rPr lang="en-US" dirty="0"/>
              <a:t>Biological relevance (cortex organization, local connectivity, observed waves)</a:t>
            </a:r>
          </a:p>
          <a:p>
            <a:r>
              <a:rPr lang="en-US" dirty="0"/>
              <a:t>Summarize previous results, answer wave initiation question from previous TAC</a:t>
            </a:r>
          </a:p>
          <a:p>
            <a:r>
              <a:rPr lang="en-US" dirty="0"/>
              <a:t>1.5D results</a:t>
            </a:r>
          </a:p>
          <a:p>
            <a:pPr lvl="1"/>
            <a:r>
              <a:rPr lang="en-US" dirty="0"/>
              <a:t>Filtering effect</a:t>
            </a:r>
          </a:p>
          <a:p>
            <a:pPr lvl="1"/>
            <a:r>
              <a:rPr lang="en-US" dirty="0"/>
              <a:t>Reliable transmission</a:t>
            </a:r>
          </a:p>
          <a:p>
            <a:pPr lvl="1"/>
            <a:r>
              <a:rPr lang="en-US" dirty="0"/>
              <a:t>Frequency dependence</a:t>
            </a:r>
          </a:p>
          <a:p>
            <a:r>
              <a:rPr lang="en-US" dirty="0"/>
              <a:t>2D </a:t>
            </a:r>
          </a:p>
          <a:p>
            <a:pPr lvl="1"/>
            <a:r>
              <a:rPr lang="en-US" dirty="0"/>
              <a:t>Brief intro, stable attractors</a:t>
            </a:r>
          </a:p>
        </p:txBody>
      </p:sp>
    </p:spTree>
    <p:extLst>
      <p:ext uri="{BB962C8B-B14F-4D97-AF65-F5344CB8AC3E}">
        <p14:creationId xmlns:p14="http://schemas.microsoft.com/office/powerpoint/2010/main" val="33430987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7FDF-DAFC-4254-A2FB-8A9C930E6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 dependence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FBC0-C9EB-468E-921F-038510338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very low frequencies each cycle can produce one or multiple waves</a:t>
            </a:r>
          </a:p>
          <a:p>
            <a:r>
              <a:rPr lang="en-US" dirty="0"/>
              <a:t>At medium frequencies each cycle produces one wave</a:t>
            </a:r>
          </a:p>
          <a:p>
            <a:r>
              <a:rPr lang="en-US" dirty="0"/>
              <a:t>At high frequencies output is complex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BBD86FDF-F54F-40FD-BF1D-A37FB5C54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62" y="3429000"/>
            <a:ext cx="7711503" cy="31701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2F542D-A455-4176-B858-9E33504FB4C6}"/>
              </a:ext>
            </a:extLst>
          </p:cNvPr>
          <p:cNvSpPr txBox="1"/>
          <p:nvPr/>
        </p:nvSpPr>
        <p:spPr>
          <a:xfrm>
            <a:off x="838200" y="4151376"/>
            <a:ext cx="2578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Firing diagram, color-coded by column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228C3C-EEC2-4F3F-B6AF-EE7CE673673D}"/>
              </a:ext>
            </a:extLst>
          </p:cNvPr>
          <p:cNvSpPr txBox="1"/>
          <p:nvPr/>
        </p:nvSpPr>
        <p:spPr>
          <a:xfrm>
            <a:off x="2702749" y="5754751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Stimulus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24BBFBE-4CFB-4379-9B06-F5CB59F2FD60}"/>
              </a:ext>
            </a:extLst>
          </p:cNvPr>
          <p:cNvCxnSpPr>
            <a:stCxn id="6" idx="3"/>
          </p:cNvCxnSpPr>
          <p:nvPr/>
        </p:nvCxnSpPr>
        <p:spPr>
          <a:xfrm flipV="1">
            <a:off x="3416406" y="4289875"/>
            <a:ext cx="4423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D065E3-7F1A-4675-9627-3FCB8EF3765E}"/>
              </a:ext>
            </a:extLst>
          </p:cNvPr>
          <p:cNvCxnSpPr/>
          <p:nvPr/>
        </p:nvCxnSpPr>
        <p:spPr>
          <a:xfrm flipV="1">
            <a:off x="3393593" y="5893250"/>
            <a:ext cx="4423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184CC4A-59F5-4EA1-A481-FCF8BECB7911}"/>
              </a:ext>
            </a:extLst>
          </p:cNvPr>
          <p:cNvSpPr txBox="1"/>
          <p:nvPr/>
        </p:nvSpPr>
        <p:spPr>
          <a:xfrm>
            <a:off x="6730508" y="2822101"/>
            <a:ext cx="776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Connect to observed firing frequencies</a:t>
            </a:r>
          </a:p>
        </p:txBody>
      </p:sp>
    </p:spTree>
    <p:extLst>
      <p:ext uri="{BB962C8B-B14F-4D97-AF65-F5344CB8AC3E}">
        <p14:creationId xmlns:p14="http://schemas.microsoft.com/office/powerpoint/2010/main" val="1579288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02522-C038-418C-8955-7054ED91A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2-D Initial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55741-9070-4DA4-B13D-53DEC784F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experimental data</a:t>
            </a:r>
          </a:p>
        </p:txBody>
      </p:sp>
    </p:spTree>
    <p:extLst>
      <p:ext uri="{BB962C8B-B14F-4D97-AF65-F5344CB8AC3E}">
        <p14:creationId xmlns:p14="http://schemas.microsoft.com/office/powerpoint/2010/main" val="40696133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4DE6-9C7D-4526-8989-D323118AB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2-D simulations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D90A9-4918-4553-B5AB-0F4D7D53F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Traveling wave patterns emerge from uniform random stimulus of a 2-D sheet</a:t>
            </a:r>
          </a:p>
          <a:p>
            <a:r>
              <a:rPr lang="en-US" dirty="0"/>
              <a:t>Due to wave annihilation we can observe “winner-take-all” wave initiation sites, resulting in a stable dynamic state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42AC5F-D0CA-46BE-BFAC-3897B73DA991}"/>
              </a:ext>
            </a:extLst>
          </p:cNvPr>
          <p:cNvSpPr/>
          <p:nvPr/>
        </p:nvSpPr>
        <p:spPr>
          <a:xfrm>
            <a:off x="2225063" y="4706909"/>
            <a:ext cx="3418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dirty="0">
                <a:hlinkClick r:id="rId2"/>
              </a:rPr>
              <a:t>https://youtu.be/Is8vbyXliV0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0732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1ECC3-2812-4744-96A1-7F53E8CC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F2366-6A31-4A5B-85D4-000062C9B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06764"/>
          </a:xfrm>
        </p:spPr>
        <p:txBody>
          <a:bodyPr/>
          <a:lstStyle/>
          <a:p>
            <a:r>
              <a:rPr lang="en-US" dirty="0"/>
              <a:t>Completed 1-D research by answering question on wave initiation</a:t>
            </a:r>
          </a:p>
          <a:p>
            <a:pPr lvl="1"/>
            <a:r>
              <a:rPr lang="en-US" dirty="0"/>
              <a:t>Answer showed strengths of the approach</a:t>
            </a:r>
          </a:p>
          <a:p>
            <a:pPr lvl="1"/>
            <a:r>
              <a:rPr lang="en-US" dirty="0"/>
              <a:t>Paper drafted, provided for review</a:t>
            </a:r>
          </a:p>
          <a:p>
            <a:r>
              <a:rPr lang="en-US" dirty="0"/>
              <a:t>1.5D research shows interesting properties of ensembles of columns</a:t>
            </a:r>
          </a:p>
          <a:p>
            <a:pPr lvl="1"/>
            <a:r>
              <a:rPr lang="en-US" dirty="0"/>
              <a:t>Able to encode and transmit sparse representation of population firing rate	</a:t>
            </a:r>
          </a:p>
          <a:p>
            <a:pPr lvl="1"/>
            <a:r>
              <a:rPr lang="en-US" dirty="0"/>
              <a:t>Included in paper with 1-D results</a:t>
            </a:r>
          </a:p>
          <a:p>
            <a:r>
              <a:rPr lang="en-US" dirty="0"/>
              <a:t>Initial 2-D simulations shows traveling wave formation and annihilation, “spiral” waves seen in other simulations, dynamic attractor states</a:t>
            </a:r>
          </a:p>
          <a:p>
            <a:endParaRPr lang="en-US" dirty="0"/>
          </a:p>
          <a:p>
            <a:r>
              <a:rPr lang="en-US" dirty="0"/>
              <a:t>Expect to defend Spring 2021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1791C1-B85A-439C-9BF9-99789E2C5A9D}"/>
              </a:ext>
            </a:extLst>
          </p:cNvPr>
          <p:cNvSpPr txBox="1"/>
          <p:nvPr/>
        </p:nvSpPr>
        <p:spPr>
          <a:xfrm>
            <a:off x="1251168" y="6123543"/>
            <a:ext cx="8238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Replace with timeline, minimal detail, planned (2) papers (1-1.5 ad 2D)</a:t>
            </a:r>
          </a:p>
        </p:txBody>
      </p:sp>
    </p:spTree>
    <p:extLst>
      <p:ext uri="{BB962C8B-B14F-4D97-AF65-F5344CB8AC3E}">
        <p14:creationId xmlns:p14="http://schemas.microsoft.com/office/powerpoint/2010/main" val="1501307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02522-C038-418C-8955-7054ED91A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55741-9070-4DA4-B13D-53DEC784F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we doing and why does it matter</a:t>
            </a:r>
          </a:p>
        </p:txBody>
      </p:sp>
    </p:spTree>
    <p:extLst>
      <p:ext uri="{BB962C8B-B14F-4D97-AF65-F5344CB8AC3E}">
        <p14:creationId xmlns:p14="http://schemas.microsoft.com/office/powerpoint/2010/main" val="2463184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F7A48-BE04-40E6-A3FE-B6E330C6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DA720-01B1-42E7-8C5A-4339C45FC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The </a:t>
            </a:r>
            <a:r>
              <a:rPr lang="en-US" u="sng" dirty="0"/>
              <a:t>cerebral cortex</a:t>
            </a:r>
            <a:r>
              <a:rPr lang="en-US" dirty="0"/>
              <a:t> is the region of the brain responsible for cognitive functions such as object recognition, spatial processing and attention</a:t>
            </a:r>
          </a:p>
          <a:p>
            <a:pPr marL="0" indent="0">
              <a:buNone/>
            </a:pPr>
            <a:endParaRPr lang="en-US" u="sng" dirty="0"/>
          </a:p>
          <a:p>
            <a:r>
              <a:rPr lang="en-US" dirty="0"/>
              <a:t>Modern experimental methods have revealed much about the structure and organization of the cortex, but we still don’t understand the </a:t>
            </a:r>
            <a:r>
              <a:rPr lang="en-US" u="sng" dirty="0"/>
              <a:t>functional role</a:t>
            </a:r>
            <a:r>
              <a:rPr lang="en-US" dirty="0"/>
              <a:t> of cortical organization</a:t>
            </a:r>
          </a:p>
          <a:p>
            <a:endParaRPr lang="en-US" dirty="0"/>
          </a:p>
          <a:p>
            <a:r>
              <a:rPr lang="en-US" dirty="0"/>
              <a:t>The local neuron connectivity in the neuron supports </a:t>
            </a:r>
            <a:r>
              <a:rPr lang="en-US" u="sng" dirty="0"/>
              <a:t>traveling waves</a:t>
            </a:r>
            <a:r>
              <a:rPr lang="en-US" dirty="0"/>
              <a:t> of neuron firing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work proposes functional roles of cortical traveling waves in simple models of neural circuits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283A6A-A6DF-4E48-817E-5C47FD061AF7}"/>
              </a:ext>
            </a:extLst>
          </p:cNvPr>
          <p:cNvSpPr txBox="1"/>
          <p:nvPr/>
        </p:nvSpPr>
        <p:spPr>
          <a:xfrm>
            <a:off x="1251168" y="6123543"/>
            <a:ext cx="8238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Do 6 and other background first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347E2-65FE-45C5-B5E2-E502141B6782}"/>
              </a:ext>
            </a:extLst>
          </p:cNvPr>
          <p:cNvSpPr txBox="1"/>
          <p:nvPr/>
        </p:nvSpPr>
        <p:spPr>
          <a:xfrm>
            <a:off x="838200" y="1388825"/>
            <a:ext cx="823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Scientific question: does the anisotropy and morphology in the cortex have a function </a:t>
            </a:r>
          </a:p>
        </p:txBody>
      </p:sp>
    </p:spTree>
    <p:extLst>
      <p:ext uri="{BB962C8B-B14F-4D97-AF65-F5344CB8AC3E}">
        <p14:creationId xmlns:p14="http://schemas.microsoft.com/office/powerpoint/2010/main" val="87091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3D141-6515-4F9B-8664-7631D2E35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Cortex organization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6F85759-169C-403A-853F-87A37D846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Cortex has a laminar structure</a:t>
            </a:r>
          </a:p>
          <a:p>
            <a:r>
              <a:rPr lang="en-US" dirty="0"/>
              <a:t>Columnar structures penetrate the layers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7F9135-9C56-4CF3-896C-702F0C103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55" y="3188235"/>
            <a:ext cx="2664084" cy="295365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EF25E4-F8F4-4342-A2E4-300CB1B17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382" y="3188235"/>
            <a:ext cx="3705562" cy="28409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08C7A4-CC3A-46D4-9789-F721B987CB8A}"/>
              </a:ext>
            </a:extLst>
          </p:cNvPr>
          <p:cNvSpPr/>
          <p:nvPr/>
        </p:nvSpPr>
        <p:spPr>
          <a:xfrm>
            <a:off x="4266950" y="5929704"/>
            <a:ext cx="27654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>
                <a:solidFill>
                  <a:srgbClr val="212121"/>
                </a:solidFill>
                <a:latin typeface="Arial" panose="020B0604020202020204" pitchFamily="34" charset="0"/>
              </a:rPr>
              <a:t>Cell-type-specific 3D reconstruction of five neighboring barrel columns in rat </a:t>
            </a:r>
            <a:r>
              <a:rPr lang="en-US" sz="1200" i="1" dirty="0" err="1">
                <a:solidFill>
                  <a:srgbClr val="212121"/>
                </a:solidFill>
                <a:latin typeface="Arial" panose="020B0604020202020204" pitchFamily="34" charset="0"/>
              </a:rPr>
              <a:t>vibrissal</a:t>
            </a:r>
            <a:r>
              <a:rPr lang="en-US" sz="1200" i="1" dirty="0">
                <a:solidFill>
                  <a:srgbClr val="212121"/>
                </a:solidFill>
                <a:latin typeface="Arial" panose="020B0604020202020204" pitchFamily="34" charset="0"/>
              </a:rPr>
              <a:t> cortex (credit: Marcel </a:t>
            </a:r>
            <a:r>
              <a:rPr lang="en-US" sz="1200" i="1" dirty="0" err="1">
                <a:solidFill>
                  <a:srgbClr val="212121"/>
                </a:solidFill>
                <a:latin typeface="Arial" panose="020B0604020202020204" pitchFamily="34" charset="0"/>
              </a:rPr>
              <a:t>Oberlaender</a:t>
            </a:r>
            <a:r>
              <a:rPr lang="en-US" sz="1200" i="1" dirty="0">
                <a:solidFill>
                  <a:srgbClr val="212121"/>
                </a:solidFill>
                <a:latin typeface="Arial" panose="020B0604020202020204" pitchFamily="34" charset="0"/>
              </a:rPr>
              <a:t> et al.)</a:t>
            </a:r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C2F1DF-C9F6-429B-B472-DD1E6392CB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936" y="3124521"/>
            <a:ext cx="2497901" cy="28051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E3FEBD-4AED-4306-8C76-3B56F41F4DFB}"/>
              </a:ext>
            </a:extLst>
          </p:cNvPr>
          <p:cNvSpPr txBox="1"/>
          <p:nvPr/>
        </p:nvSpPr>
        <p:spPr>
          <a:xfrm>
            <a:off x="7927108" y="6114369"/>
            <a:ext cx="3197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Illustration of a density map calculation showing microcolumn organization in the monkey cortex (Cruz et. al.)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762653-B198-4C7C-A65E-5ABF97BAC7F0}"/>
              </a:ext>
            </a:extLst>
          </p:cNvPr>
          <p:cNvSpPr txBox="1"/>
          <p:nvPr/>
        </p:nvSpPr>
        <p:spPr>
          <a:xfrm>
            <a:off x="510957" y="6160535"/>
            <a:ext cx="3197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The cortex is organized into horizontal layers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E5E80C-054A-44D3-BA24-A1CB35B1BE1E}"/>
              </a:ext>
            </a:extLst>
          </p:cNvPr>
          <p:cNvSpPr txBox="1"/>
          <p:nvPr/>
        </p:nvSpPr>
        <p:spPr>
          <a:xfrm>
            <a:off x="7138413" y="2290407"/>
            <a:ext cx="381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Replace right image with Peters </a:t>
            </a:r>
          </a:p>
        </p:txBody>
      </p:sp>
    </p:spTree>
    <p:extLst>
      <p:ext uri="{BB962C8B-B14F-4D97-AF65-F5344CB8AC3E}">
        <p14:creationId xmlns:p14="http://schemas.microsoft.com/office/powerpoint/2010/main" val="3096816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EBFAD-ADAB-46AF-A934-D9430A8DF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connectivity and traveling waves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2C5B9-5B78-46B1-B53C-117016EF6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99102"/>
          </a:xfrm>
        </p:spPr>
        <p:txBody>
          <a:bodyPr>
            <a:normAutofit/>
          </a:bodyPr>
          <a:lstStyle/>
          <a:p>
            <a:r>
              <a:rPr lang="en-US" dirty="0"/>
              <a:t>Most connections in the cortex are between nearby neurons</a:t>
            </a:r>
          </a:p>
          <a:p>
            <a:r>
              <a:rPr lang="en-US" dirty="0"/>
              <a:t>Local connectivity (left) supports traveling waves of neuron firing (right)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8EEFA2-C6CF-416B-BE30-562A35374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7527" y="3457212"/>
            <a:ext cx="4017818" cy="28082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86D76E-E9AE-4217-8435-D12A31168D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665"/>
          <a:stretch/>
        </p:blipFill>
        <p:spPr>
          <a:xfrm>
            <a:off x="5988525" y="3581433"/>
            <a:ext cx="5365275" cy="20132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CFF169-86B2-4776-9954-210CC626BE96}"/>
              </a:ext>
            </a:extLst>
          </p:cNvPr>
          <p:cNvSpPr/>
          <p:nvPr/>
        </p:nvSpPr>
        <p:spPr>
          <a:xfrm>
            <a:off x="6971546" y="5692912"/>
            <a:ext cx="33992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dirty="0">
                <a:solidFill>
                  <a:srgbClr val="212121"/>
                </a:solidFill>
                <a:latin typeface="Arial" panose="020B0604020202020204" pitchFamily="34" charset="0"/>
              </a:rPr>
              <a:t>Propagating waves in the visual cortex </a:t>
            </a:r>
          </a:p>
          <a:p>
            <a:r>
              <a:rPr lang="en-US" sz="1200" i="1" dirty="0">
                <a:solidFill>
                  <a:srgbClr val="212121"/>
                </a:solidFill>
                <a:latin typeface="Arial" panose="020B0604020202020204" pitchFamily="34" charset="0"/>
              </a:rPr>
              <a:t>Wu et. al 2008. </a:t>
            </a:r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69985B-CAED-4B0B-A283-B00C924F92CC}"/>
              </a:ext>
            </a:extLst>
          </p:cNvPr>
          <p:cNvSpPr txBox="1"/>
          <p:nvPr/>
        </p:nvSpPr>
        <p:spPr>
          <a:xfrm>
            <a:off x="737612" y="2822931"/>
            <a:ext cx="93866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Start with local connectivity (1 slide), then 1 slide basic neural dynamics (AP is a traveling wave), then 1 slide traveling waves of spikes in a cartoon, then 2-D videos from papers</a:t>
            </a:r>
          </a:p>
        </p:txBody>
      </p:sp>
    </p:spTree>
    <p:extLst>
      <p:ext uri="{BB962C8B-B14F-4D97-AF65-F5344CB8AC3E}">
        <p14:creationId xmlns:p14="http://schemas.microsoft.com/office/powerpoint/2010/main" val="183666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589EA-8981-4D8B-BFF9-EF6B5CEB4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Fundamental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BA1D3-8DC0-42EF-8053-6E8020733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584" y="1659182"/>
            <a:ext cx="10515600" cy="125532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1-D columns</a:t>
            </a:r>
          </a:p>
          <a:p>
            <a:r>
              <a:rPr lang="en-US" dirty="0"/>
              <a:t>1.5-D ensembles of columns</a:t>
            </a:r>
          </a:p>
          <a:p>
            <a:r>
              <a:rPr lang="en-US" dirty="0"/>
              <a:t>2-D sheets</a:t>
            </a:r>
          </a:p>
        </p:txBody>
      </p:sp>
      <p:pic>
        <p:nvPicPr>
          <p:cNvPr id="11" name="Picture 10" descr="A picture containing map&#10;&#10;Description automatically generated">
            <a:extLst>
              <a:ext uri="{FF2B5EF4-FFF2-40B4-BE49-F238E27FC236}">
                <a16:creationId xmlns:a16="http://schemas.microsoft.com/office/drawing/2014/main" id="{F5208E46-26E9-4675-92CA-4E09147F8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15866" y="3743805"/>
            <a:ext cx="2380134" cy="2233744"/>
          </a:xfrm>
          <a:prstGeom prst="rect">
            <a:avLst/>
          </a:prstGeom>
        </p:spPr>
      </p:pic>
      <p:pic>
        <p:nvPicPr>
          <p:cNvPr id="7" name="Picture 6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C188F508-8D60-4993-9F10-80DE3F8FCC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99136" y="3743805"/>
            <a:ext cx="855072" cy="20075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1844AD-851A-4D27-B9B5-AD3FD6852D07}"/>
              </a:ext>
            </a:extLst>
          </p:cNvPr>
          <p:cNvSpPr txBox="1"/>
          <p:nvPr/>
        </p:nvSpPr>
        <p:spPr>
          <a:xfrm>
            <a:off x="1926672" y="5885882"/>
            <a:ext cx="776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Add 2-D picture, use common color scheme for connection length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34BEB5-0AE3-4D46-98FE-757416056532}"/>
              </a:ext>
            </a:extLst>
          </p:cNvPr>
          <p:cNvSpPr txBox="1"/>
          <p:nvPr/>
        </p:nvSpPr>
        <p:spPr>
          <a:xfrm>
            <a:off x="7278457" y="3832765"/>
            <a:ext cx="381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Needs to relate to scientific question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5212F7-D814-423E-BDE9-74FA2CF4EC3A}"/>
              </a:ext>
            </a:extLst>
          </p:cNvPr>
          <p:cNvSpPr txBox="1"/>
          <p:nvPr/>
        </p:nvSpPr>
        <p:spPr>
          <a:xfrm>
            <a:off x="5527917" y="1978582"/>
            <a:ext cx="381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1.5-D Dynamics, not 1.5D morphology</a:t>
            </a:r>
          </a:p>
        </p:txBody>
      </p:sp>
    </p:spTree>
    <p:extLst>
      <p:ext uri="{BB962C8B-B14F-4D97-AF65-F5344CB8AC3E}">
        <p14:creationId xmlns:p14="http://schemas.microsoft.com/office/powerpoint/2010/main" val="2915437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DADBD-46F3-4967-9FEC-185B1B0CD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6C69B-6184-4D9A-96C1-FC7792BBB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01748"/>
          </a:xfrm>
        </p:spPr>
        <p:txBody>
          <a:bodyPr/>
          <a:lstStyle/>
          <a:p>
            <a:r>
              <a:rPr lang="en-US" dirty="0"/>
              <a:t>1-D structures: Tunable information propagation speed, </a:t>
            </a:r>
          </a:p>
          <a:p>
            <a:endParaRPr lang="en-US" dirty="0"/>
          </a:p>
          <a:p>
            <a:r>
              <a:rPr lang="en-US" dirty="0"/>
              <a:t>1.5-D structures: Reliable encoding and transport of population firing rates</a:t>
            </a:r>
          </a:p>
          <a:p>
            <a:endParaRPr lang="en-US" dirty="0"/>
          </a:p>
          <a:p>
            <a:r>
              <a:rPr lang="en-US" dirty="0"/>
              <a:t>2-D structures: Stable attractor states, </a:t>
            </a:r>
            <a:r>
              <a:rPr lang="en-US" i="1" dirty="0"/>
              <a:t>spatial processing via traveling waves (to be done)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D83FC-1E5C-4344-AB63-49D61314D1B7}"/>
              </a:ext>
            </a:extLst>
          </p:cNvPr>
          <p:cNvSpPr txBox="1"/>
          <p:nvPr/>
        </p:nvSpPr>
        <p:spPr>
          <a:xfrm>
            <a:off x="1464601" y="5536116"/>
            <a:ext cx="10078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TODO: Simplify explanation, remove jargon, </a:t>
            </a:r>
            <a:r>
              <a:rPr lang="en-US" dirty="0" err="1">
                <a:solidFill>
                  <a:srgbClr val="FF0000"/>
                </a:solidFill>
              </a:rPr>
              <a:t>PopSci</a:t>
            </a:r>
            <a:r>
              <a:rPr lang="en-US" dirty="0">
                <a:solidFill>
                  <a:srgbClr val="FF0000"/>
                </a:solidFill>
              </a:rPr>
              <a:t> explanation of functional roles</a:t>
            </a:r>
          </a:p>
        </p:txBody>
      </p:sp>
    </p:spTree>
    <p:extLst>
      <p:ext uri="{BB962C8B-B14F-4D97-AF65-F5344CB8AC3E}">
        <p14:creationId xmlns:p14="http://schemas.microsoft.com/office/powerpoint/2010/main" val="268111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6962</TotalTime>
  <Words>1098</Words>
  <Application>Microsoft Office PowerPoint</Application>
  <PresentationFormat>Widescreen</PresentationFormat>
  <Paragraphs>131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Thesis Advisory Committee Meeting June 2020</vt:lpstr>
      <vt:lpstr>Outline</vt:lpstr>
      <vt:lpstr>Research status</vt:lpstr>
      <vt:lpstr>Overview of problem</vt:lpstr>
      <vt:lpstr>Motivation</vt:lpstr>
      <vt:lpstr>Cortex organization</vt:lpstr>
      <vt:lpstr>Local connectivity and traveling waves</vt:lpstr>
      <vt:lpstr>Fundamental structures</vt:lpstr>
      <vt:lpstr>Proposed roles</vt:lpstr>
      <vt:lpstr>Wave examples</vt:lpstr>
      <vt:lpstr>Summary of previous work</vt:lpstr>
      <vt:lpstr>Summary of previous work</vt:lpstr>
      <vt:lpstr>LTS Inhibitory Neurons</vt:lpstr>
      <vt:lpstr>1.5-D Results</vt:lpstr>
      <vt:lpstr>Population rate encoding</vt:lpstr>
      <vt:lpstr>Experiment</vt:lpstr>
      <vt:lpstr>Results: Firing rate encoding + noise, disconnected columns</vt:lpstr>
      <vt:lpstr>Results: Firing rate encoding + noise, weakly connected columns</vt:lpstr>
      <vt:lpstr>Column ensemble</vt:lpstr>
      <vt:lpstr>Frequency dependence</vt:lpstr>
      <vt:lpstr>2-D Initial Results</vt:lpstr>
      <vt:lpstr>2-D simulations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vbaker</dc:creator>
  <cp:lastModifiedBy>vbaker</cp:lastModifiedBy>
  <cp:revision>138</cp:revision>
  <dcterms:created xsi:type="dcterms:W3CDTF">2018-05-08T12:57:52Z</dcterms:created>
  <dcterms:modified xsi:type="dcterms:W3CDTF">2020-05-01T19:49:24Z</dcterms:modified>
</cp:coreProperties>
</file>